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  <p:sldId id="271" r:id="rId11"/>
    <p:sldId id="272" r:id="rId12"/>
    <p:sldId id="273" r:id="rId13"/>
    <p:sldId id="274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2" autoAdjust="0"/>
  </p:normalViewPr>
  <p:slideViewPr>
    <p:cSldViewPr>
      <p:cViewPr>
        <p:scale>
          <a:sx n="66" d="100"/>
          <a:sy n="66" d="100"/>
        </p:scale>
        <p:origin x="-293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chemeClr val="tx2"/>
                </a:gs>
                <a:gs pos="35000">
                  <a:schemeClr val="tx1">
                    <a:lumMod val="65000"/>
                  </a:schemeClr>
                </a:gs>
                <a:gs pos="100000">
                  <a:srgbClr val="005F8A">
                    <a:tint val="23500"/>
                    <a:satMod val="160000"/>
                  </a:srgbClr>
                </a:gs>
              </a:gsLst>
              <a:lin ang="5400000" scaled="1"/>
            </a:gradFill>
          </c:spPr>
          <c:invertIfNegative val="0"/>
          <c:dLbls>
            <c:dLbl>
              <c:idx val="0"/>
              <c:layout>
                <c:manualLayout>
                  <c:x val="2.222223354256727E-2"/>
                  <c:y val="-3.758019424044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56767432454046E-2"/>
                  <c:y val="-4.620444328739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91928209089E-2"/>
                  <c:y val="-3.8942397776698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82554759622094E-2"/>
                  <c:y val="-2.968306174935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Лист1!$B$7:$E$7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Лист1!$B$8:$E$8</c:f>
              <c:numCache>
                <c:formatCode>General</c:formatCode>
                <c:ptCount val="4"/>
                <c:pt idx="0">
                  <c:v>2886</c:v>
                </c:pt>
                <c:pt idx="1">
                  <c:v>1369</c:v>
                </c:pt>
                <c:pt idx="2">
                  <c:v>1453</c:v>
                </c:pt>
                <c:pt idx="3">
                  <c:v>1380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857536"/>
        <c:axId val="187875712"/>
        <c:axId val="0"/>
      </c:bar3DChart>
      <c:catAx>
        <c:axId val="1878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7875712"/>
        <c:crosses val="autoZero"/>
        <c:auto val="1"/>
        <c:lblAlgn val="ctr"/>
        <c:lblOffset val="100"/>
        <c:noMultiLvlLbl val="0"/>
      </c:catAx>
      <c:valAx>
        <c:axId val="18787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78575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mg2.goodfon.ru/original/1600x900/a/4c/material-tekstura-geometriya-4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802" y="2276871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403514" y="428252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6660232" y="5877272"/>
            <a:ext cx="2333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42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51523" y="517937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Тихоновича</a:t>
            </a:r>
          </a:p>
        </p:txBody>
      </p:sp>
    </p:spTree>
    <p:extLst>
      <p:ext uri="{BB962C8B-B14F-4D97-AF65-F5344CB8AC3E}">
        <p14:creationId xmlns:p14="http://schemas.microsoft.com/office/powerpoint/2010/main" val="3019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88640"/>
            <a:ext cx="7733319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плановых проверок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2015 по 2018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11759"/>
              </p:ext>
            </p:extLst>
          </p:nvPr>
        </p:nvGraphicFramePr>
        <p:xfrm>
          <a:off x="640024" y="1484784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79659" y="638132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10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12879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плановых проверок связано с:</a:t>
            </a:r>
            <a:endParaRPr lang="ru-RU" sz="2800" b="1" u="sng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316" y="1242747"/>
            <a:ext cx="828092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 с 01 января 2016 года «надзорных каникул» для субъектов малого предпринимательства  </a:t>
            </a:r>
          </a:p>
          <a:p>
            <a:pPr algn="ctr"/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26_1 Федерального закона 294-ФЗ 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916" y="3680390"/>
            <a:ext cx="8503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недрением риск-ориентированного подхода к организации надзорной деятельности:</a:t>
            </a:r>
          </a:p>
          <a:p>
            <a:pPr algn="ctr"/>
            <a:endParaRPr 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определяется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и осуществления государственного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(надзора);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выбирается интенсивность (форма, продолжительность, периодичность) проведения мероприятий по контролю в зависимости от класса опасности опасных производственных объектов.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35" y="970125"/>
            <a:ext cx="1280545" cy="13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6"/>
            <a:ext cx="1280545" cy="13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erksenod\Desktop\РАЗНОЕ\по диаграммам\фоны\234813_14117608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7" y="4869160"/>
            <a:ext cx="56240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erksenod\Desktop\РАЗНОЕ\по диаграммам\фоны\234813_14117608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6" y="5666604"/>
            <a:ext cx="592224" cy="2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83485" y="64886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11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6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" y="265949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973" y="173831"/>
            <a:ext cx="8834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Начата работа 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 </a:t>
            </a: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проверкам общественных инспекторов</a:t>
            </a:r>
            <a:endParaRPr lang="ru-RU" sz="32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rksenod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3" y="1783971"/>
            <a:ext cx="4287011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rksenod\Desktop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00" y="1783971"/>
            <a:ext cx="3816424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51557" y="648939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12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5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73831"/>
            <a:ext cx="6131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01 апреля необходимо представить сведения об организации производственного контроля </a:t>
            </a:r>
            <a:endParaRPr lang="ru-RU" sz="32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65577" y="2640068"/>
            <a:ext cx="4499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п.2 ст.11 «Федерального закона о промышленной безопасности опасных производственных объектов» 116-ФЗ влечет за собой ответственность по ст.9.1 КоАП РФ</a:t>
            </a:r>
            <a:endParaRPr lang="ru-RU" sz="28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4024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6" y="3397540"/>
            <a:ext cx="2663949" cy="34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832">
            <a:off x="1178486" y="161794"/>
            <a:ext cx="24479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480114" y="638911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13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16024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9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305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680105" y="3514367"/>
            <a:ext cx="1944216" cy="1800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91239" y="42377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ОРГАНИЗАЦИЯ</a:t>
            </a:r>
            <a:endParaRPr lang="ru-RU" b="1" dirty="0"/>
          </a:p>
        </p:txBody>
      </p:sp>
      <p:pic>
        <p:nvPicPr>
          <p:cNvPr id="8" name="Picture 7" descr="C:\Users\derksenod\Desktop\Подготовка к совещанию 25.10.2017\фото для подготовки слайдов\a48af90c-38dd-4509-a19c-e124ca63fe7aimag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05" y="1780039"/>
            <a:ext cx="2922885" cy="21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derksenod\Desktop\росп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2203"/>
            <a:ext cx="3491880" cy="12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derksenod\Desktop\ад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" y="2113223"/>
            <a:ext cx="2911398" cy="10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iznet.ru/upload/iblock/070/070f399b555cfc10b0ecb564011c890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5" y="3909299"/>
            <a:ext cx="32156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derksenod\Desktop\су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99" y="692035"/>
            <a:ext cx="4851001" cy="11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derksenod\Desktop\прокур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6" y="2372065"/>
            <a:ext cx="32254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88755" y="6525344"/>
            <a:ext cx="5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14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733" y="53127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отрасль  остается наиболее сложным, опасным и проблемным направлением надзорной деятельности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16632"/>
            <a:ext cx="87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Взаимодействие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4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g2.goodfon.ru/original/1600x900/a/4c/material-tekstura-geometriya-4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24216" y="14469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94500" y="2852937"/>
            <a:ext cx="77724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4469"/>
            <a:ext cx="2124236" cy="19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/>
          </p:cNvSpPr>
          <p:nvPr/>
        </p:nvSpPr>
        <p:spPr bwMode="auto">
          <a:xfrm>
            <a:off x="431032" y="908720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-36512" y="4941168"/>
            <a:ext cx="2664296" cy="1916831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3" y="180406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0" y="5157191"/>
            <a:ext cx="2339752" cy="1675521"/>
          </a:xfrm>
          <a:prstGeom prst="triangle">
            <a:avLst/>
          </a:prstGeom>
          <a:solidFill>
            <a:srgbClr val="CC0000"/>
          </a:solidFill>
          <a:ln>
            <a:solidFill>
              <a:srgbClr val="CC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9169" y="4763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объектов, поднадзорных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Ростехнадзора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31568"/>
              </p:ext>
            </p:extLst>
          </p:nvPr>
        </p:nvGraphicFramePr>
        <p:xfrm>
          <a:off x="395536" y="878636"/>
          <a:ext cx="8443615" cy="5818632"/>
        </p:xfrm>
        <a:graphic>
          <a:graphicData uri="http://schemas.openxmlformats.org/drawingml/2006/table">
            <a:tbl>
              <a:tblPr/>
              <a:tblGrid>
                <a:gridCol w="330514"/>
                <a:gridCol w="7198521"/>
                <a:gridCol w="914580"/>
              </a:tblGrid>
              <a:tr h="37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Наименование, объектов надзора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Численные 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поднадзорных организаций, эксплуатирующих опасные производственные объекты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3819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поднадзорных опасных производственных объектов, 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10792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2.1.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 угольной отрасли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2.2.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 горнорудной отрасли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2.3.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 металлургическом и коксохимическом производстве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2.4.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химии и спецхимии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371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2.5.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нефтехимии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2.6.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котлонадзора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2537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2.7.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магистрального трубопровода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2.8.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нефтегазодобычи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317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2.9.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подъемных сооружений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3133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2.10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по переработке растительного сырья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2.11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транспортирования опасных веществ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188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2.12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организаций, связанных с оборотом взрывчатых материалов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2.13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геологоразведки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2.14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объектов газораспределения и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газопотребления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3082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Гидротехнических сооружений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589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Тепло - Электростанций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Электросетевых организаций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Линий электропередач (тыс. км)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Электрических подстанций (тыс. шт.)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2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257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00339"/>
              </p:ext>
            </p:extLst>
          </p:nvPr>
        </p:nvGraphicFramePr>
        <p:xfrm>
          <a:off x="270199" y="149914"/>
          <a:ext cx="8568952" cy="940407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надзорной деятельности Сибирского управления Ростехнадзора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за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12 месяцев 2016-2017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гг.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17631"/>
              </p:ext>
            </p:extLst>
          </p:nvPr>
        </p:nvGraphicFramePr>
        <p:xfrm>
          <a:off x="323526" y="1196752"/>
          <a:ext cx="8568953" cy="4914071"/>
        </p:xfrm>
        <a:graphic>
          <a:graphicData uri="http://schemas.openxmlformats.org/drawingml/2006/table">
            <a:tbl>
              <a:tblPr/>
              <a:tblGrid>
                <a:gridCol w="432050"/>
                <a:gridCol w="4074759"/>
                <a:gridCol w="977074"/>
                <a:gridCol w="1008863"/>
                <a:gridCol w="1263778"/>
                <a:gridCol w="812429"/>
              </a:tblGrid>
              <a:tr h="396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12мес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± 2016/2017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± 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134499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448711,7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446010,7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-2701,0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315320,2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314217,4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-1102,9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-57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3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28437"/>
              </p:ext>
            </p:extLst>
          </p:nvPr>
        </p:nvGraphicFramePr>
        <p:xfrm>
          <a:off x="347279" y="1268760"/>
          <a:ext cx="8496944" cy="5372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405"/>
                <a:gridCol w="5100468"/>
                <a:gridCol w="864096"/>
                <a:gridCol w="1008112"/>
                <a:gridCol w="1031863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УТ-ПБ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±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417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нарушений,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62216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61285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-931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дисквалификация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административное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деятельности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предупреждение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-346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штрафов,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409195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397209,2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-11985,5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62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289171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279724,6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-9446,155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7" y="352056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2695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предприятиях, осуществляющих деятельность по эксплуатации опасных производственных объектов: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weclipart.com/gimg/C07520E56EFB25A6/1368299938662232109excavator-256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60" y="-203578"/>
            <a:ext cx="1676731" cy="16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4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gsp.in.ua/wp-content/uploads/2015/06/-----------------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209196"/>
            <a:ext cx="4464497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энергетический надзор: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06114"/>
              </p:ext>
            </p:extLst>
          </p:nvPr>
        </p:nvGraphicFramePr>
        <p:xfrm>
          <a:off x="395536" y="1412776"/>
          <a:ext cx="8379574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4700100"/>
                <a:gridCol w="1058472"/>
                <a:gridCol w="1058472"/>
                <a:gridCol w="1058474"/>
              </a:tblGrid>
              <a:tr h="88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УТ-Э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25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64610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68231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686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38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дисквалификация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административное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деятельности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предупреждение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 (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18839,5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24798,2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5958,7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административных штрафов (тыс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13286,5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15571,8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2285,3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7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elektriki23.ru/images/bulb_PNG12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031">
            <a:off x="7786052" y="216095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5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10621.h8.modhost.pro/assets/images/news/sostav-osk-banner1170x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"/>
            <a:ext cx="3851920" cy="11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55705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строительный надзор: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705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23048"/>
              </p:ext>
            </p:extLst>
          </p:nvPr>
        </p:nvGraphicFramePr>
        <p:xfrm>
          <a:off x="318681" y="1142271"/>
          <a:ext cx="8520470" cy="5650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901"/>
                <a:gridCol w="3816424"/>
                <a:gridCol w="864096"/>
                <a:gridCol w="864096"/>
                <a:gridCol w="712940"/>
                <a:gridCol w="610091"/>
                <a:gridCol w="561562"/>
                <a:gridCol w="582360"/>
              </a:tblGrid>
              <a:tr h="360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УТ-С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УТ-СРО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16г.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17г.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16г.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17г.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административных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дисквалификация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административное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деятельности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368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предупреждение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567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19159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21757,0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2598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административных штрафов (тыс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11749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17766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6017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</a:t>
                      </a:r>
                    </a:p>
                  </a:txBody>
                  <a:tcPr marL="5258" marR="5258" marT="525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6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331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гидротехнических сооружениях, подконтрольных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949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03816"/>
              </p:ext>
            </p:extLst>
          </p:nvPr>
        </p:nvGraphicFramePr>
        <p:xfrm>
          <a:off x="179825" y="1171378"/>
          <a:ext cx="8659326" cy="518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94"/>
                <a:gridCol w="5772884"/>
                <a:gridCol w="939772"/>
                <a:gridCol w="872645"/>
                <a:gridCol w="604431"/>
              </a:tblGrid>
              <a:tr h="370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УТ-ГТС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409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523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523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33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дисквалификация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40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административное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деятельности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40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предупреждение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465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766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штрафов, всего (тыс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2164,8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  <a:tr h="631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взысканных административных штрафов (тыс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1" marR="5281" marT="5281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7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аварийности и травматизма на объектах поднадзорных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2017-2016 годов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43454"/>
              </p:ext>
            </p:extLst>
          </p:nvPr>
        </p:nvGraphicFramePr>
        <p:xfrm>
          <a:off x="229816" y="1159503"/>
          <a:ext cx="8712967" cy="5522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785"/>
                <a:gridCol w="816455"/>
                <a:gridCol w="648072"/>
                <a:gridCol w="576064"/>
                <a:gridCol w="648072"/>
                <a:gridCol w="792088"/>
                <a:gridCol w="648072"/>
                <a:gridCol w="720080"/>
                <a:gridCol w="720080"/>
                <a:gridCol w="936104"/>
                <a:gridCol w="864095"/>
              </a:tblGrid>
              <a:tr h="2071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Пострадавшие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Кемеровская область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Алтайский край, Республика Алтай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4155" algn="l"/>
                          <a:tab pos="341630" algn="ct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Омская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  <a:tr h="207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>
                    <a:noFill/>
                  </a:tcPr>
                </a:tc>
              </a:tr>
            </a:tbl>
          </a:graphicData>
        </a:graphic>
      </p:graphicFrame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8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1443" y="188640"/>
            <a:ext cx="870749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допускаемые при производстве работ</a:t>
            </a:r>
            <a:endParaRPr lang="ru-RU" sz="28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196752"/>
            <a:ext cx="3600400" cy="369332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ДЕЛАТЬ НЕЛЬЗЯ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derksenod\Desktop\Распадская\P1000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00400" cy="2700219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 descr="C:\Users\User\Desktop\ДОКЛАД по ОЗП 15-16\DSCN0911.JPG"/>
          <p:cNvSpPr/>
          <p:nvPr/>
        </p:nvSpPr>
        <p:spPr>
          <a:xfrm>
            <a:off x="4529266" y="1700808"/>
            <a:ext cx="3843875" cy="2700219"/>
          </a:xfrm>
          <a:prstGeom prst="roundRect">
            <a:avLst>
              <a:gd name="adj" fmla="val 494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309734" y="4509120"/>
            <a:ext cx="853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Нарушения технологии производства работ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 соблюдение проектной документации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 должный уровень производственного контроля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3" y="4509120"/>
            <a:ext cx="775069" cy="6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7" y="5141307"/>
            <a:ext cx="775069" cy="6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7" y="5813839"/>
            <a:ext cx="774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9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2" name="Picture 19" descr="fsetan_emblema20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1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980</TotalTime>
  <Words>1333</Words>
  <Application>Microsoft Office PowerPoint</Application>
  <PresentationFormat>Экран (4:3)</PresentationFormat>
  <Paragraphs>628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Елена Владимировна Шайдулина</cp:lastModifiedBy>
  <cp:revision>55</cp:revision>
  <dcterms:created xsi:type="dcterms:W3CDTF">2018-01-19T07:14:08Z</dcterms:created>
  <dcterms:modified xsi:type="dcterms:W3CDTF">2018-03-24T08:34:28Z</dcterms:modified>
</cp:coreProperties>
</file>